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56" r:id="rId2"/>
    <p:sldId id="257" r:id="rId3"/>
    <p:sldId id="262" r:id="rId4"/>
    <p:sldId id="274" r:id="rId5"/>
    <p:sldId id="271" r:id="rId6"/>
    <p:sldId id="276" r:id="rId7"/>
    <p:sldId id="275" r:id="rId8"/>
    <p:sldId id="264" r:id="rId9"/>
    <p:sldId id="265" r:id="rId10"/>
    <p:sldId id="266" r:id="rId11"/>
    <p:sldId id="267" r:id="rId12"/>
    <p:sldId id="258" r:id="rId13"/>
    <p:sldId id="268" r:id="rId14"/>
    <p:sldId id="260" r:id="rId15"/>
    <p:sldId id="269" r:id="rId16"/>
    <p:sldId id="259" r:id="rId17"/>
    <p:sldId id="278" r:id="rId18"/>
    <p:sldId id="261" r:id="rId1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11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342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24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5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9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034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391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0335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202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50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67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46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32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057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14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257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158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EAE3-048C-4190-8929-87A2AC84432B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BE57-7FBF-440D-9E21-20592F3DAD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103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2318"/>
            <a:ext cx="9448800" cy="212243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یافتن </a:t>
            </a:r>
            <a:r>
              <a:rPr lang="fa-IR" dirty="0">
                <a:cs typeface="B Titr" panose="00000700000000000000" pitchFamily="2" charset="-78"/>
              </a:rPr>
              <a:t>پیشینه پژوهش و مقالات </a:t>
            </a:r>
            <a:r>
              <a:rPr lang="fa-IR" dirty="0" smtClean="0">
                <a:cs typeface="B Titr" panose="00000700000000000000" pitchFamily="2" charset="-78"/>
              </a:rPr>
              <a:t>مرتبط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sz="3100" dirty="0">
                <a:cs typeface="B Titr" panose="00000700000000000000" pitchFamily="2" charset="-78"/>
              </a:rPr>
              <a:t>با استفاده از پایگاه‌های پایه و ابزارهای هوش </a:t>
            </a:r>
            <a:r>
              <a:rPr lang="fa-IR" sz="3100" dirty="0" smtClean="0">
                <a:cs typeface="B Titr" panose="00000700000000000000" pitchFamily="2" charset="-78"/>
              </a:rPr>
              <a:t>مصنوعی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9366"/>
            <a:ext cx="9448800" cy="685800"/>
          </a:xfrm>
        </p:spPr>
        <p:txBody>
          <a:bodyPr/>
          <a:lstStyle/>
          <a:p>
            <a:pPr algn="ctr"/>
            <a:r>
              <a:rPr lang="en-US" b="1" dirty="0" err="1" smtClean="0">
                <a:cs typeface="+mj-cs"/>
              </a:rPr>
              <a:t>Arefeh</a:t>
            </a:r>
            <a:r>
              <a:rPr lang="en-US" b="1" dirty="0" smtClean="0">
                <a:cs typeface="+mj-cs"/>
              </a:rPr>
              <a:t> </a:t>
            </a:r>
            <a:r>
              <a:rPr lang="en-US" b="1" dirty="0" err="1" smtClean="0">
                <a:cs typeface="+mj-cs"/>
              </a:rPr>
              <a:t>kalavani</a:t>
            </a:r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00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ابزارهای </a:t>
            </a:r>
            <a:r>
              <a:rPr lang="en-US" dirty="0"/>
              <a:t>AI </a:t>
            </a:r>
            <a:r>
              <a:rPr lang="fa-IR" dirty="0"/>
              <a:t>برای </a:t>
            </a:r>
            <a:r>
              <a:rPr lang="fa-IR" dirty="0" smtClean="0"/>
              <a:t>پیشینه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1</a:t>
            </a:r>
            <a:r>
              <a:rPr lang="fa-IR" dirty="0" smtClean="0"/>
              <a:t>. </a:t>
            </a:r>
            <a:r>
              <a:rPr lang="en-US" dirty="0" err="1" smtClean="0"/>
              <a:t>ResearchRabbit</a:t>
            </a:r>
            <a:endParaRPr lang="en-US" dirty="0" smtClean="0"/>
          </a:p>
          <a:p>
            <a:pPr algn="l" rtl="0"/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 smtClean="0"/>
              <a:t>Litmaps</a:t>
            </a:r>
            <a:endParaRPr lang="en-US" dirty="0" smtClean="0"/>
          </a:p>
          <a:p>
            <a:pPr algn="l" rtl="0"/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Elicit</a:t>
            </a:r>
          </a:p>
          <a:p>
            <a:pPr algn="l" rtl="0"/>
            <a:r>
              <a:rPr lang="en-US" dirty="0" smtClean="0"/>
              <a:t>4.Connected </a:t>
            </a:r>
            <a:r>
              <a:rPr lang="en-US" dirty="0"/>
              <a:t>Papers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617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</a:t>
            </a:r>
            <a:r>
              <a:rPr lang="en-US" dirty="0" err="1"/>
              <a:t>ResearchRabbit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خوشه‌های مرکزی</a:t>
            </a:r>
          </a:p>
          <a:p>
            <a:r>
              <a:rPr lang="fa-IR" dirty="0" smtClean="0"/>
              <a:t>* </a:t>
            </a:r>
            <a:r>
              <a:rPr lang="fa-IR" dirty="0"/>
              <a:t>پژوهش‌های </a:t>
            </a:r>
            <a:r>
              <a:rPr lang="fa-IR" dirty="0" smtClean="0"/>
              <a:t>نوظهور</a:t>
            </a:r>
          </a:p>
          <a:p>
            <a:r>
              <a:rPr lang="fa-IR" dirty="0" smtClean="0"/>
              <a:t>* </a:t>
            </a:r>
            <a:r>
              <a:rPr lang="fa-IR" dirty="0"/>
              <a:t>مقالات </a:t>
            </a:r>
            <a:r>
              <a:rPr lang="en-US" dirty="0"/>
              <a:t>seminal* </a:t>
            </a:r>
            <a:endParaRPr lang="fa-IR" dirty="0" smtClean="0"/>
          </a:p>
          <a:p>
            <a:r>
              <a:rPr lang="fa-IR" dirty="0" smtClean="0"/>
              <a:t>گراف </a:t>
            </a:r>
            <a:r>
              <a:rPr lang="fa-IR" dirty="0"/>
              <a:t>کامل رشد </a:t>
            </a:r>
            <a:r>
              <a:rPr lang="fa-IR" dirty="0" smtClean="0"/>
              <a:t>حوزه</a:t>
            </a:r>
          </a:p>
          <a:p>
            <a:endParaRPr lang="fa-IR" dirty="0"/>
          </a:p>
          <a:p>
            <a:pPr marL="0" indent="0" algn="l" rtl="0">
              <a:buNone/>
            </a:pPr>
            <a:r>
              <a:rPr lang="fa-IR" dirty="0" smtClean="0"/>
              <a:t>: </a:t>
            </a:r>
            <a:r>
              <a:rPr lang="en-US" dirty="0"/>
              <a:t>Digital medication safety</a:t>
            </a:r>
            <a:endParaRPr lang="fa-IR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587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495414"/>
            <a:ext cx="11524130" cy="58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2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Litmaps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ابزار </a:t>
            </a:r>
            <a:r>
              <a:rPr lang="fa-IR" dirty="0"/>
              <a:t>نقشه‌برداری زمانی</a:t>
            </a:r>
            <a:r>
              <a:rPr lang="fa-IR" dirty="0" smtClean="0"/>
              <a:t>:</a:t>
            </a:r>
          </a:p>
          <a:p>
            <a:r>
              <a:rPr lang="fa-IR" dirty="0" smtClean="0"/>
              <a:t>* </a:t>
            </a:r>
            <a:r>
              <a:rPr lang="en-US" dirty="0"/>
              <a:t>upstream </a:t>
            </a:r>
            <a:r>
              <a:rPr lang="fa-IR" dirty="0" smtClean="0"/>
              <a:t>مقالات قبلی</a:t>
            </a:r>
          </a:p>
          <a:p>
            <a:r>
              <a:rPr lang="fa-IR" dirty="0" smtClean="0"/>
              <a:t>* </a:t>
            </a:r>
            <a:r>
              <a:rPr lang="en-US" dirty="0"/>
              <a:t>downstream </a:t>
            </a:r>
            <a:r>
              <a:rPr lang="fa-IR" dirty="0" smtClean="0"/>
              <a:t>مقالات بعدی</a:t>
            </a:r>
          </a:p>
          <a:p>
            <a:r>
              <a:rPr lang="fa-IR" dirty="0" smtClean="0"/>
              <a:t>* </a:t>
            </a:r>
            <a:r>
              <a:rPr lang="fa-IR" dirty="0"/>
              <a:t>پیشنهاد مقالات </a:t>
            </a:r>
            <a:r>
              <a:rPr lang="fa-IR" dirty="0" smtClean="0"/>
              <a:t>جدید</a:t>
            </a:r>
          </a:p>
          <a:p>
            <a:r>
              <a:rPr lang="fa-IR" dirty="0" smtClean="0"/>
              <a:t>* </a:t>
            </a:r>
            <a:r>
              <a:rPr lang="fa-IR" dirty="0"/>
              <a:t>نمایش سیر تاریخی </a:t>
            </a:r>
            <a:r>
              <a:rPr lang="fa-IR" dirty="0" smtClean="0"/>
              <a:t>حوزه</a:t>
            </a:r>
          </a:p>
          <a:p>
            <a:endParaRPr lang="fa-IR" dirty="0"/>
          </a:p>
          <a:p>
            <a:r>
              <a:rPr lang="fa-IR" dirty="0"/>
              <a:t>موضوع: </a:t>
            </a:r>
            <a:r>
              <a:rPr lang="en-US" dirty="0"/>
              <a:t>Nursing interventions to reduce falls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105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335027"/>
            <a:ext cx="11766176" cy="61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Elicit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 </a:t>
            </a:r>
            <a:r>
              <a:rPr lang="fa-IR" dirty="0"/>
              <a:t>موتور هوش مصنوعی برای</a:t>
            </a:r>
            <a:r>
              <a:rPr lang="fa-IR" dirty="0" smtClean="0"/>
              <a:t>:</a:t>
            </a:r>
          </a:p>
          <a:p>
            <a:r>
              <a:rPr lang="fa-IR" dirty="0" smtClean="0"/>
              <a:t>* </a:t>
            </a:r>
            <a:r>
              <a:rPr lang="fa-IR" dirty="0"/>
              <a:t>پرسش </a:t>
            </a:r>
            <a:r>
              <a:rPr lang="fa-IR" dirty="0" smtClean="0"/>
              <a:t>مستقیم</a:t>
            </a:r>
          </a:p>
          <a:p>
            <a:r>
              <a:rPr lang="fa-IR" dirty="0" smtClean="0"/>
              <a:t>* </a:t>
            </a:r>
            <a:r>
              <a:rPr lang="fa-IR" dirty="0"/>
              <a:t>ارائه خلاصه </a:t>
            </a:r>
            <a:r>
              <a:rPr lang="fa-IR" dirty="0" smtClean="0"/>
              <a:t>ساخت‌یافته</a:t>
            </a:r>
          </a:p>
          <a:p>
            <a:r>
              <a:rPr lang="fa-IR" dirty="0" smtClean="0"/>
              <a:t>* </a:t>
            </a:r>
            <a:r>
              <a:rPr lang="fa-IR" dirty="0"/>
              <a:t>استخراج روش، متغیرها، جمعیت، </a:t>
            </a:r>
            <a:r>
              <a:rPr lang="fa-IR" dirty="0" smtClean="0"/>
              <a:t>نتایج</a:t>
            </a:r>
          </a:p>
          <a:p>
            <a:r>
              <a:rPr lang="fa-IR" dirty="0" smtClean="0"/>
              <a:t>* </a:t>
            </a:r>
            <a:r>
              <a:rPr lang="fa-IR" dirty="0"/>
              <a:t>پیشنهاد </a:t>
            </a:r>
            <a:r>
              <a:rPr lang="fa-IR" dirty="0" smtClean="0"/>
              <a:t>مقالات</a:t>
            </a:r>
          </a:p>
          <a:p>
            <a:r>
              <a:rPr lang="fa-IR" dirty="0" smtClean="0"/>
              <a:t>* </a:t>
            </a:r>
            <a:r>
              <a:rPr lang="fa-IR" dirty="0"/>
              <a:t>یافتن شکاف‌ها بدون خواندن کل </a:t>
            </a:r>
            <a:r>
              <a:rPr lang="fa-IR" dirty="0" smtClean="0"/>
              <a:t>مقالات</a:t>
            </a:r>
          </a:p>
          <a:p>
            <a:endParaRPr lang="fa-IR" dirty="0"/>
          </a:p>
          <a:p>
            <a:pPr algn="l" rtl="0"/>
            <a:r>
              <a:rPr lang="en-US" dirty="0"/>
              <a:t>What factors increase burnout among ICU </a:t>
            </a:r>
            <a:r>
              <a:rPr lang="en-US" dirty="0" smtClean="0"/>
              <a:t>nurses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875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418"/>
            <a:ext cx="12192000" cy="59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8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Papers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شبکه </a:t>
            </a:r>
            <a:r>
              <a:rPr lang="fa-IR" dirty="0"/>
              <a:t>گراف مبتنی بر </a:t>
            </a:r>
            <a:r>
              <a:rPr lang="en-US" dirty="0"/>
              <a:t>similarity.</a:t>
            </a:r>
            <a:r>
              <a:rPr lang="fa-IR" dirty="0"/>
              <a:t>مناسب برای</a:t>
            </a:r>
            <a:r>
              <a:rPr lang="fa-IR" dirty="0" smtClean="0"/>
              <a:t>:</a:t>
            </a:r>
          </a:p>
          <a:p>
            <a:r>
              <a:rPr lang="fa-IR" dirty="0" smtClean="0"/>
              <a:t>* </a:t>
            </a:r>
            <a:r>
              <a:rPr lang="fa-IR" dirty="0"/>
              <a:t>دیدن ساختار </a:t>
            </a:r>
            <a:r>
              <a:rPr lang="fa-IR" dirty="0" smtClean="0"/>
              <a:t>حوزه</a:t>
            </a:r>
          </a:p>
          <a:p>
            <a:r>
              <a:rPr lang="fa-IR" dirty="0" smtClean="0"/>
              <a:t>* </a:t>
            </a:r>
            <a:r>
              <a:rPr lang="fa-IR" dirty="0"/>
              <a:t>شناسایی خوشه‌های </a:t>
            </a:r>
            <a:r>
              <a:rPr lang="fa-IR" dirty="0" smtClean="0"/>
              <a:t>نزدیک</a:t>
            </a:r>
          </a:p>
          <a:p>
            <a:r>
              <a:rPr lang="fa-IR" dirty="0" smtClean="0"/>
              <a:t>* </a:t>
            </a:r>
            <a:r>
              <a:rPr lang="fa-IR" dirty="0"/>
              <a:t>تشخیص دو جریان اصلی </a:t>
            </a:r>
            <a:r>
              <a:rPr lang="fa-IR" dirty="0" smtClean="0"/>
              <a:t>پژوهش</a:t>
            </a:r>
          </a:p>
          <a:p>
            <a:r>
              <a:rPr lang="fa-IR" dirty="0" smtClean="0"/>
              <a:t>* </a:t>
            </a:r>
            <a:r>
              <a:rPr lang="fa-IR" dirty="0"/>
              <a:t>مروری سریع بدون حجم زیاد </a:t>
            </a:r>
            <a:r>
              <a:rPr lang="fa-IR" dirty="0" smtClean="0"/>
              <a:t>مقاله</a:t>
            </a:r>
          </a:p>
          <a:p>
            <a:endParaRPr lang="fa-IR" dirty="0"/>
          </a:p>
          <a:p>
            <a:pPr algn="l" rtl="0"/>
            <a:r>
              <a:rPr lang="en-US" dirty="0"/>
              <a:t>Nurse burnout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63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2279" b="8699"/>
          <a:stretch/>
        </p:blipFill>
        <p:spPr>
          <a:xfrm>
            <a:off x="161364" y="178778"/>
            <a:ext cx="11725836" cy="58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اهداف و محورهای کارگاه:</a:t>
            </a:r>
            <a:endParaRPr lang="fa-IR" sz="3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جستجوی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علمی در </a:t>
            </a:r>
            <a:r>
              <a:rPr lang="en-US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Google 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Scholar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و بخش جدید 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Scholar </a:t>
            </a:r>
            <a:r>
              <a:rPr lang="en-US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Lab</a:t>
            </a:r>
            <a:endParaRPr lang="fa-IR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جستجوی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ساختاریافته و حرفه‌ای در </a:t>
            </a:r>
            <a:r>
              <a:rPr lang="en-US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PubMed</a:t>
            </a:r>
            <a:endParaRPr lang="fa-IR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استفاده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کاربردی از ابزارهای هوش مصنوعی برای یافتن پیشینه و ارتباط </a:t>
            </a: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مقالات 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Research Rabbit – </a:t>
            </a:r>
            <a:r>
              <a:rPr lang="en-US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Litmaps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– Elicit – Connected </a:t>
            </a:r>
            <a:r>
              <a:rPr lang="en-US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Papers</a:t>
            </a: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85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24942"/>
          </a:xfrm>
        </p:spPr>
        <p:txBody>
          <a:bodyPr/>
          <a:lstStyle/>
          <a:p>
            <a:r>
              <a:rPr lang="en-US" dirty="0"/>
              <a:t>Google Scholar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9316"/>
            <a:ext cx="10820400" cy="4529370"/>
          </a:xfrm>
        </p:spPr>
        <p:txBody>
          <a:bodyPr>
            <a:normAutofit/>
          </a:bodyPr>
          <a:lstStyle/>
          <a:p>
            <a:r>
              <a:rPr lang="en-US" dirty="0" smtClean="0"/>
              <a:t>Google </a:t>
            </a:r>
            <a:r>
              <a:rPr lang="en-US" dirty="0"/>
              <a:t>Scholar </a:t>
            </a:r>
            <a:r>
              <a:rPr lang="fa-IR" dirty="0"/>
              <a:t>چیست</a:t>
            </a:r>
            <a:r>
              <a:rPr lang="fa-IR" dirty="0" smtClean="0"/>
              <a:t>؟ یک </a:t>
            </a:r>
            <a:r>
              <a:rPr lang="fa-IR" dirty="0"/>
              <a:t>موتور جستجوی علمی رایگان برای </a:t>
            </a:r>
            <a:r>
              <a:rPr lang="fa-IR" dirty="0" smtClean="0"/>
              <a:t>یافتن نزدیک‌ترین مقالات</a:t>
            </a:r>
          </a:p>
          <a:p>
            <a:pPr marL="0" indent="0">
              <a:buNone/>
            </a:pPr>
            <a:r>
              <a:rPr lang="fa-IR" dirty="0" smtClean="0"/>
              <a:t>و ابزار </a:t>
            </a:r>
            <a:r>
              <a:rPr lang="fa-IR" dirty="0"/>
              <a:t>اولیه برای شروع </a:t>
            </a:r>
            <a:r>
              <a:rPr lang="fa-IR" dirty="0" smtClean="0"/>
              <a:t>پیشینه‌سازی</a:t>
            </a:r>
          </a:p>
          <a:p>
            <a:endParaRPr lang="fa-IR" dirty="0" smtClean="0"/>
          </a:p>
          <a:p>
            <a:r>
              <a:rPr lang="fa-IR" dirty="0" smtClean="0"/>
              <a:t>ابزارهای اصلی</a:t>
            </a:r>
          </a:p>
          <a:p>
            <a:r>
              <a:rPr lang="fa-IR" dirty="0" smtClean="0"/>
              <a:t>نشان‌دهنده </a:t>
            </a:r>
            <a:r>
              <a:rPr lang="fa-IR" dirty="0"/>
              <a:t>مسیرهای </a:t>
            </a:r>
            <a:r>
              <a:rPr lang="fa-IR" dirty="0" smtClean="0"/>
              <a:t>استناد</a:t>
            </a:r>
            <a:r>
              <a:rPr lang="en-US" dirty="0"/>
              <a:t> </a:t>
            </a:r>
            <a:r>
              <a:rPr lang="en-US" dirty="0" err="1"/>
              <a:t>ScholarCited</a:t>
            </a:r>
            <a:r>
              <a:rPr lang="en-US" dirty="0"/>
              <a:t> by: </a:t>
            </a:r>
            <a:endParaRPr lang="fa-IR" dirty="0" smtClean="0"/>
          </a:p>
          <a:p>
            <a:r>
              <a:rPr lang="fa-IR" dirty="0" smtClean="0"/>
              <a:t>نمایش </a:t>
            </a:r>
            <a:r>
              <a:rPr lang="fa-IR" dirty="0"/>
              <a:t>مقالات </a:t>
            </a:r>
            <a:r>
              <a:rPr lang="fa-IR" dirty="0" smtClean="0"/>
              <a:t>مشابه</a:t>
            </a:r>
            <a:r>
              <a:rPr lang="en-US" dirty="0" smtClean="0"/>
              <a:t>: </a:t>
            </a:r>
            <a:r>
              <a:rPr lang="en-US" dirty="0"/>
              <a:t>Related articles: </a:t>
            </a:r>
            <a:endParaRPr lang="fa-IR" dirty="0" smtClean="0"/>
          </a:p>
          <a:p>
            <a:r>
              <a:rPr lang="fa-IR" dirty="0" smtClean="0"/>
              <a:t>یافتن </a:t>
            </a:r>
            <a:r>
              <a:rPr lang="fa-IR" dirty="0"/>
              <a:t>نسخه‌های </a:t>
            </a:r>
            <a:r>
              <a:rPr lang="fa-IR" dirty="0" smtClean="0"/>
              <a:t>رایگان</a:t>
            </a:r>
            <a:r>
              <a:rPr lang="en-US" dirty="0"/>
              <a:t> All versions</a:t>
            </a:r>
            <a:endParaRPr lang="fa-IR" dirty="0" smtClean="0"/>
          </a:p>
          <a:p>
            <a:r>
              <a:rPr lang="fa-IR" dirty="0" smtClean="0"/>
              <a:t> خروجی‌گیری استناد</a:t>
            </a:r>
            <a:r>
              <a:rPr lang="en-US" dirty="0" err="1"/>
              <a:t>PDFCite</a:t>
            </a:r>
            <a:r>
              <a:rPr lang="en-US" dirty="0"/>
              <a:t>: </a:t>
            </a:r>
            <a:endParaRPr lang="fa-IR" dirty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97185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جستجو در </a:t>
            </a:r>
            <a:r>
              <a:rPr lang="en-US" dirty="0"/>
              <a:t>Scholar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nurse-led </a:t>
            </a:r>
            <a:r>
              <a:rPr lang="en-US" dirty="0"/>
              <a:t>digital interventions for medication safety</a:t>
            </a:r>
            <a:endParaRPr lang="fa-IR" dirty="0"/>
          </a:p>
          <a:p>
            <a:r>
              <a:rPr lang="fa-IR" dirty="0"/>
              <a:t>مداخلات دیجیتال به رهبری پرستار برای ایمنی دارو</a:t>
            </a:r>
            <a:endParaRPr lang="en-US" dirty="0" smtClean="0"/>
          </a:p>
          <a:p>
            <a:r>
              <a:rPr lang="en-US" dirty="0"/>
              <a:t>"nurse-led" AND "digital intervention" AND "medication errors"</a:t>
            </a: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116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Scholar Labs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بخش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جدید آزمایشی گوگل برای تحلیل هوشمند یک مقاله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r>
              <a:rPr lang="fa-I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قابلیت‌ها: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Explain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this paper: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خلاصه‌سازی علمی</a:t>
            </a:r>
          </a:p>
          <a:p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*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Ask a question about this paper: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پرسش مستقیم از هوش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مصنوعی </a:t>
            </a:r>
          </a:p>
          <a:p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*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Compare two papers: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مقایسه دو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مقاله</a:t>
            </a:r>
          </a:p>
          <a:p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* </a:t>
            </a:r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Key concepts: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استخراج مفاهیم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کلیدی</a:t>
            </a:r>
          </a:p>
          <a:p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B Nazanin" panose="00000400000000000000" pitchFamily="2" charset="-78"/>
              </a:rPr>
              <a:t>Burnout among ICU </a:t>
            </a:r>
            <a:r>
              <a:rPr lang="en-US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nurses</a:t>
            </a:r>
          </a:p>
          <a:p>
            <a:pPr algn="l" rtl="0"/>
            <a:r>
              <a:rPr lang="en-US" dirty="0"/>
              <a:t>The research gap on this topic</a:t>
            </a:r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46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85776"/>
            <a:ext cx="11215688" cy="6157912"/>
          </a:xfrm>
        </p:spPr>
      </p:pic>
    </p:spTree>
    <p:extLst>
      <p:ext uri="{BB962C8B-B14F-4D97-AF65-F5344CB8AC3E}">
        <p14:creationId xmlns:p14="http://schemas.microsoft.com/office/powerpoint/2010/main" val="14595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PubMed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پایگاه </a:t>
            </a:r>
            <a:r>
              <a:rPr lang="fa-IR" dirty="0"/>
              <a:t>علمی تخصصی پزشکی و پرستاری</a:t>
            </a:r>
            <a:r>
              <a:rPr lang="fa-IR" dirty="0" smtClean="0"/>
              <a:t>.</a:t>
            </a:r>
          </a:p>
          <a:p>
            <a:endParaRPr lang="fa-IR" dirty="0"/>
          </a:p>
          <a:p>
            <a:r>
              <a:rPr lang="fa-IR" dirty="0" smtClean="0"/>
              <a:t>ویژگی‌های </a:t>
            </a:r>
            <a:r>
              <a:rPr lang="fa-IR" dirty="0"/>
              <a:t>اصلی</a:t>
            </a:r>
            <a:r>
              <a:rPr lang="fa-IR" dirty="0" smtClean="0"/>
              <a:t>:</a:t>
            </a:r>
          </a:p>
          <a:p>
            <a:r>
              <a:rPr lang="fa-IR" dirty="0" smtClean="0"/>
              <a:t>* </a:t>
            </a:r>
            <a:r>
              <a:rPr lang="en-US" dirty="0" err="1"/>
              <a:t>MeSH</a:t>
            </a:r>
            <a:r>
              <a:rPr lang="en-US" dirty="0"/>
              <a:t> </a:t>
            </a:r>
            <a:r>
              <a:rPr lang="fa-IR" dirty="0"/>
              <a:t>برای استانداردسازی </a:t>
            </a:r>
            <a:r>
              <a:rPr lang="fa-IR" dirty="0" smtClean="0"/>
              <a:t>کلیدواژه</a:t>
            </a:r>
          </a:p>
          <a:p>
            <a:r>
              <a:rPr lang="fa-IR" dirty="0" smtClean="0"/>
              <a:t>* </a:t>
            </a:r>
            <a:r>
              <a:rPr lang="en-US" dirty="0"/>
              <a:t>Similar </a:t>
            </a:r>
            <a:endParaRPr lang="en-US" dirty="0" smtClean="0"/>
          </a:p>
          <a:p>
            <a:r>
              <a:rPr lang="en-US" dirty="0" smtClean="0"/>
              <a:t>Articles</a:t>
            </a:r>
          </a:p>
          <a:p>
            <a:r>
              <a:rPr lang="en-US" dirty="0" smtClean="0"/>
              <a:t>* </a:t>
            </a:r>
            <a:r>
              <a:rPr lang="en-US" dirty="0"/>
              <a:t>Cited by* </a:t>
            </a:r>
            <a:endParaRPr lang="fa-IR" dirty="0" smtClean="0"/>
          </a:p>
          <a:p>
            <a:r>
              <a:rPr lang="fa-IR" dirty="0" smtClean="0"/>
              <a:t>فیلترهای </a:t>
            </a:r>
            <a:r>
              <a:rPr lang="fa-IR" dirty="0"/>
              <a:t>تخصصی</a:t>
            </a:r>
          </a:p>
        </p:txBody>
      </p:sp>
    </p:spTree>
    <p:extLst>
      <p:ext uri="{BB962C8B-B14F-4D97-AF65-F5344CB8AC3E}">
        <p14:creationId xmlns:p14="http://schemas.microsoft.com/office/powerpoint/2010/main" val="357087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جستجو در </a:t>
            </a:r>
            <a:r>
              <a:rPr lang="en-US" dirty="0"/>
              <a:t>PubMed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موضوع</a:t>
            </a:r>
            <a:r>
              <a:rPr lang="fa-IR" dirty="0"/>
              <a:t>: </a:t>
            </a:r>
            <a:r>
              <a:rPr lang="en-US" dirty="0"/>
              <a:t>Burnout among night-shift </a:t>
            </a:r>
            <a:r>
              <a:rPr lang="en-US" dirty="0" smtClean="0"/>
              <a:t>nurses</a:t>
            </a:r>
            <a:endParaRPr lang="fa-IR" dirty="0" smtClean="0"/>
          </a:p>
          <a:p>
            <a:r>
              <a:rPr lang="fa-IR" dirty="0" smtClean="0"/>
              <a:t>جستجوی </a:t>
            </a:r>
            <a:r>
              <a:rPr lang="fa-IR" dirty="0"/>
              <a:t>ساده</a:t>
            </a:r>
            <a:r>
              <a:rPr lang="fa-IR" dirty="0" smtClean="0"/>
              <a:t>:</a:t>
            </a:r>
            <a:endParaRPr lang="en-US" dirty="0" smtClean="0"/>
          </a:p>
          <a:p>
            <a:r>
              <a:rPr lang="en-US" dirty="0" smtClean="0"/>
              <a:t>burnout </a:t>
            </a:r>
            <a:r>
              <a:rPr lang="en-US" dirty="0"/>
              <a:t>AND nurses AND night </a:t>
            </a:r>
            <a:r>
              <a:rPr lang="en-US" dirty="0" smtClean="0"/>
              <a:t>shift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جستجوی </a:t>
            </a:r>
            <a:r>
              <a:rPr lang="fa-IR" dirty="0"/>
              <a:t>حرفه‌ای با </a:t>
            </a:r>
            <a:r>
              <a:rPr lang="en-US" dirty="0" err="1"/>
              <a:t>MeSH</a:t>
            </a:r>
            <a:r>
              <a:rPr lang="en-US" dirty="0" smtClean="0"/>
              <a:t>:</a:t>
            </a:r>
          </a:p>
          <a:p>
            <a:r>
              <a:rPr lang="en-US" dirty="0" smtClean="0"/>
              <a:t>Burnout</a:t>
            </a:r>
            <a:r>
              <a:rPr lang="en-US" dirty="0"/>
              <a:t>, Professional[Mesh] AND Nurses[Mesh] AND “Work Schedule Tolerance”[Mesh]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247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342901"/>
            <a:ext cx="11201400" cy="6272212"/>
          </a:xfrm>
        </p:spPr>
      </p:pic>
    </p:spTree>
    <p:extLst>
      <p:ext uri="{BB962C8B-B14F-4D97-AF65-F5344CB8AC3E}">
        <p14:creationId xmlns:p14="http://schemas.microsoft.com/office/powerpoint/2010/main" val="26879830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253</TotalTime>
  <Words>381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Nazanin</vt:lpstr>
      <vt:lpstr>B Titr</vt:lpstr>
      <vt:lpstr>Century Gothic</vt:lpstr>
      <vt:lpstr>Times New Roman</vt:lpstr>
      <vt:lpstr>Vapor Trail</vt:lpstr>
      <vt:lpstr>                           یافتن پیشینه پژوهش و مقالات مرتبط  با استفاده از پایگاه‌های پایه و ابزارهای هوش مصنوعی</vt:lpstr>
      <vt:lpstr>اهداف و محورهای کارگاه:</vt:lpstr>
      <vt:lpstr>Google Scholar</vt:lpstr>
      <vt:lpstr>مثال جستجو در Scholar</vt:lpstr>
      <vt:lpstr>Scholar Labs</vt:lpstr>
      <vt:lpstr>PowerPoint Presentation</vt:lpstr>
      <vt:lpstr>PubMed</vt:lpstr>
      <vt:lpstr>مثال جستجو در PubMed</vt:lpstr>
      <vt:lpstr>PowerPoint Presentation</vt:lpstr>
      <vt:lpstr>ابزارهای AI برای پیشینه</vt:lpstr>
      <vt:lpstr>مثال ResearchRabbit</vt:lpstr>
      <vt:lpstr>PowerPoint Presentation</vt:lpstr>
      <vt:lpstr>Litmaps</vt:lpstr>
      <vt:lpstr>PowerPoint Presentation</vt:lpstr>
      <vt:lpstr>Elicit</vt:lpstr>
      <vt:lpstr>PowerPoint Presentation</vt:lpstr>
      <vt:lpstr>Connected Papers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23</cp:revision>
  <dcterms:created xsi:type="dcterms:W3CDTF">2025-11-22T06:07:58Z</dcterms:created>
  <dcterms:modified xsi:type="dcterms:W3CDTF">2025-11-22T10:21:25Z</dcterms:modified>
</cp:coreProperties>
</file>